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5" r:id="rId2"/>
    <p:sldMasterId id="2147483670" r:id="rId3"/>
  </p:sldMasterIdLst>
  <p:notesMasterIdLst>
    <p:notesMasterId r:id="rId35"/>
  </p:notesMasterIdLst>
  <p:handoutMasterIdLst>
    <p:handoutMasterId r:id="rId36"/>
  </p:handoutMasterIdLst>
  <p:sldIdLst>
    <p:sldId id="389" r:id="rId4"/>
    <p:sldId id="388" r:id="rId5"/>
    <p:sldId id="386" r:id="rId6"/>
    <p:sldId id="351" r:id="rId7"/>
    <p:sldId id="394" r:id="rId8"/>
    <p:sldId id="391" r:id="rId9"/>
    <p:sldId id="393" r:id="rId10"/>
    <p:sldId id="396" r:id="rId11"/>
    <p:sldId id="397" r:id="rId12"/>
    <p:sldId id="398" r:id="rId13"/>
    <p:sldId id="400" r:id="rId14"/>
    <p:sldId id="401" r:id="rId15"/>
    <p:sldId id="387" r:id="rId16"/>
    <p:sldId id="362" r:id="rId17"/>
    <p:sldId id="390" r:id="rId18"/>
    <p:sldId id="395" r:id="rId19"/>
    <p:sldId id="402" r:id="rId20"/>
    <p:sldId id="403" r:id="rId21"/>
    <p:sldId id="404" r:id="rId22"/>
    <p:sldId id="405" r:id="rId23"/>
    <p:sldId id="406" r:id="rId24"/>
    <p:sldId id="407" r:id="rId25"/>
    <p:sldId id="410" r:id="rId26"/>
    <p:sldId id="408" r:id="rId27"/>
    <p:sldId id="409" r:id="rId28"/>
    <p:sldId id="411" r:id="rId29"/>
    <p:sldId id="412" r:id="rId30"/>
    <p:sldId id="355" r:id="rId31"/>
    <p:sldId id="356" r:id="rId32"/>
    <p:sldId id="357" r:id="rId33"/>
    <p:sldId id="359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/>
    <p:restoredTop sz="97179"/>
  </p:normalViewPr>
  <p:slideViewPr>
    <p:cSldViewPr snapToGrid="0" snapToObjects="1">
      <p:cViewPr varScale="1">
        <p:scale>
          <a:sx n="101" d="100"/>
          <a:sy n="101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40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3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7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90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5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0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5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6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1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3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1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1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8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7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6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5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1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8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1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6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6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890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24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2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5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4B4AD-94DA-E44E-8A91-F6901676F3C6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06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8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51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1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1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upport.10xgenomics.com/single-cell-gene-expression/software/pipelines/latest/using/count#arg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3 </a:t>
            </a:r>
            <a:br>
              <a:rPr lang="en-US" sz="2800" b="1" dirty="0"/>
            </a:br>
            <a:r>
              <a:rPr lang="en-US" sz="2800" b="1" dirty="0"/>
              <a:t>Filtering cells in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cell populations with varying amounts of RNA!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FF513F-5186-764F-AFA7-0E2A27C874FA}"/>
              </a:ext>
            </a:extLst>
          </p:cNvPr>
          <p:cNvGrpSpPr/>
          <p:nvPr/>
        </p:nvGrpSpPr>
        <p:grpSpPr>
          <a:xfrm>
            <a:off x="3535268" y="2194866"/>
            <a:ext cx="5983257" cy="3944677"/>
            <a:chOff x="3162354" y="2194866"/>
            <a:chExt cx="4850974" cy="31981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CC4A03D-9591-2F4B-93E4-F9EEF22DE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354" y="2265987"/>
              <a:ext cx="4753128" cy="3127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E74950-B91B-1341-97D9-169F9C412D58}"/>
                </a:ext>
              </a:extLst>
            </p:cNvPr>
            <p:cNvSpPr/>
            <p:nvPr/>
          </p:nvSpPr>
          <p:spPr>
            <a:xfrm>
              <a:off x="3841372" y="2372693"/>
              <a:ext cx="2321999" cy="33127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AE9510-FD3A-414C-AA29-A7D6068BE232}"/>
                </a:ext>
              </a:extLst>
            </p:cNvPr>
            <p:cNvSpPr/>
            <p:nvPr/>
          </p:nvSpPr>
          <p:spPr>
            <a:xfrm>
              <a:off x="3841372" y="2982293"/>
              <a:ext cx="2321999" cy="33127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8882DC-13B7-E94D-BF31-90DAD2431C29}"/>
                </a:ext>
              </a:extLst>
            </p:cNvPr>
            <p:cNvSpPr/>
            <p:nvPr/>
          </p:nvSpPr>
          <p:spPr>
            <a:xfrm>
              <a:off x="6670664" y="2194866"/>
              <a:ext cx="1342664" cy="121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93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002446" cy="5517515"/>
          </a:xfrm>
        </p:spPr>
        <p:txBody>
          <a:bodyPr/>
          <a:lstStyle/>
          <a:p>
            <a:r>
              <a:rPr lang="en-US" dirty="0" err="1"/>
              <a:t>emtpyDrops</a:t>
            </a:r>
            <a:r>
              <a:rPr lang="en-US" dirty="0"/>
              <a:t>: 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droplet above the ”knee point”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cell whose RNA content varies from the profile of ambient RNA pool (estimated using cells with low UMI counts)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Lun</a:t>
            </a:r>
            <a:r>
              <a:rPr lang="en-US" dirty="0"/>
              <a:t> et al., Genome Res.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BB44B-ABF3-B54C-98D4-728E2799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44" y="1213168"/>
            <a:ext cx="500244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002446" cy="5517515"/>
          </a:xfrm>
        </p:spPr>
        <p:txBody>
          <a:bodyPr>
            <a:normAutofit/>
          </a:bodyPr>
          <a:lstStyle/>
          <a:p>
            <a:r>
              <a:rPr lang="en-US" dirty="0" err="1"/>
              <a:t>emtpyDrops</a:t>
            </a:r>
            <a:r>
              <a:rPr lang="en-US" dirty="0"/>
              <a:t>: 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droplet above the ”knee point”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cell whose RNA content varies from the profile of ambient RNA pool (estimated using cells with low UMI counts)</a:t>
            </a:r>
          </a:p>
          <a:p>
            <a:pPr marL="0" indent="0"/>
            <a:r>
              <a:rPr lang="en-US" b="1" dirty="0"/>
              <a:t>Total RNA content in a cell is often associated with its biology!</a:t>
            </a:r>
          </a:p>
          <a:p>
            <a:pPr marL="0" indent="0"/>
            <a:r>
              <a:rPr lang="en-US" b="1" dirty="0"/>
              <a:t>Don’t miss out on some cell types!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Lun</a:t>
            </a:r>
            <a:r>
              <a:rPr lang="en-US" dirty="0"/>
              <a:t> et al., Genome Res.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C38D9-2650-7E47-8603-AC39ADD0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47" y="1157744"/>
            <a:ext cx="5530559" cy="55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3850769" y="2318657"/>
            <a:ext cx="3503558" cy="39625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9BAF7-CDEF-3349-9C56-7E9B15E566A5}"/>
              </a:ext>
            </a:extLst>
          </p:cNvPr>
          <p:cNvSpPr/>
          <p:nvPr/>
        </p:nvSpPr>
        <p:spPr>
          <a:xfrm>
            <a:off x="819893" y="4272067"/>
            <a:ext cx="3030825" cy="20297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5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 rate can be estimated experimentally 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Karthik Shekhar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C3204-87B6-C545-8F9E-8714BD71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2244210"/>
            <a:ext cx="8343900" cy="393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2FEF8-FE03-EF4F-8F42-F312C30047C8}"/>
              </a:ext>
            </a:extLst>
          </p:cNvPr>
          <p:cNvSpPr txBox="1"/>
          <p:nvPr/>
        </p:nvSpPr>
        <p:spPr>
          <a:xfrm>
            <a:off x="3086100" y="1809750"/>
            <a:ext cx="199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Few thousand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51528-6C94-954D-A248-A5524B195085}"/>
              </a:ext>
            </a:extLst>
          </p:cNvPr>
          <p:cNvSpPr txBox="1"/>
          <p:nvPr/>
        </p:nvSpPr>
        <p:spPr>
          <a:xfrm>
            <a:off x="7277100" y="1809750"/>
            <a:ext cx="190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Few hundred cells</a:t>
            </a:r>
          </a:p>
        </p:txBody>
      </p:sp>
    </p:spTree>
    <p:extLst>
      <p:ext uri="{BB962C8B-B14F-4D97-AF65-F5344CB8AC3E}">
        <p14:creationId xmlns:p14="http://schemas.microsoft.com/office/powerpoint/2010/main" val="249614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Droplet-based approaches favor doublet detection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10X Genomics User Guide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dirty="0"/>
              <a:t>Chromium instrument produces cell </a:t>
            </a:r>
            <a:r>
              <a:rPr lang="en-US" dirty="0" err="1"/>
              <a:t>multiplets</a:t>
            </a:r>
            <a:r>
              <a:rPr lang="en-US" dirty="0"/>
              <a:t> in increasing % when loading up the cassette.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0B53-83A9-0B44-A77C-2EEDCEB6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89" y="1562500"/>
            <a:ext cx="4752422" cy="50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6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Droplet-based approaches favor doublet detection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10X Genomics User Guide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dirty="0"/>
              <a:t>Removing cell doublets is necessary when sequencing few thousand cells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0B53-83A9-0B44-A77C-2EEDCEB6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89" y="1562500"/>
            <a:ext cx="4752422" cy="50106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22AE4F-8ABE-3447-BD58-89C113A8D835}"/>
              </a:ext>
            </a:extLst>
          </p:cNvPr>
          <p:cNvSpPr/>
          <p:nvPr/>
        </p:nvSpPr>
        <p:spPr>
          <a:xfrm>
            <a:off x="3852809" y="3246634"/>
            <a:ext cx="544530" cy="3230208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8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Several different approaches: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Exploiting natural genetic variation when pooling cells from multiple donor individuals</a:t>
            </a: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F86412-52B7-2049-A8E6-0D12A9A6B825}"/>
              </a:ext>
            </a:extLst>
          </p:cNvPr>
          <p:cNvSpPr txBox="1">
            <a:spLocks/>
          </p:cNvSpPr>
          <p:nvPr/>
        </p:nvSpPr>
        <p:spPr>
          <a:xfrm>
            <a:off x="3504882" y="2443629"/>
            <a:ext cx="4288156" cy="197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-14288"/>
            <a:r>
              <a:rPr lang="en-GB" sz="2000" b="1" dirty="0"/>
              <a:t>Kang et al., Nature Biotech. 2017: </a:t>
            </a:r>
          </a:p>
          <a:p>
            <a:pPr marL="14288" indent="-14288"/>
            <a:endParaRPr lang="en-GB" sz="2000" dirty="0"/>
          </a:p>
          <a:p>
            <a:pPr marL="14288" indent="-14288"/>
            <a:r>
              <a:rPr lang="en-GB" sz="2000" i="0" dirty="0"/>
              <a:t>Doublets can be identified as libraries with allele combinations that do not exist in any single donor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818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Several different approaches: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Marking a subset of cells (e.g., all cells from one sample) with an antibody conjugated to a different oligonucleotide</a:t>
            </a: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F86412-52B7-2049-A8E6-0D12A9A6B825}"/>
              </a:ext>
            </a:extLst>
          </p:cNvPr>
          <p:cNvSpPr txBox="1">
            <a:spLocks/>
          </p:cNvSpPr>
          <p:nvPr/>
        </p:nvSpPr>
        <p:spPr>
          <a:xfrm>
            <a:off x="3504882" y="2443629"/>
            <a:ext cx="5181918" cy="197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-14288"/>
            <a:r>
              <a:rPr lang="en-GB" sz="2000" b="1" dirty="0" err="1"/>
              <a:t>Stoeckius</a:t>
            </a:r>
            <a:r>
              <a:rPr lang="en-GB" sz="2000" b="1" dirty="0"/>
              <a:t> et al., Genome Biology 2018: </a:t>
            </a:r>
          </a:p>
          <a:p>
            <a:pPr marL="14288" indent="-14288"/>
            <a:endParaRPr lang="en-GB" sz="2000" dirty="0"/>
          </a:p>
          <a:p>
            <a:pPr marL="14288" indent="-14288"/>
            <a:r>
              <a:rPr lang="en-GB" sz="2000" i="0" dirty="0"/>
              <a:t>Upon pooling, libraries that are observed to have different oligonucleotides are considered to be doublets and removed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12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Algorithmic approaches: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DoubletFinder</a:t>
            </a:r>
            <a:r>
              <a:rPr lang="en-GB" i="1" dirty="0"/>
              <a:t> - [R] - Doublet detection in single-cell RNA sequencing data using artificial nearest </a:t>
            </a:r>
            <a:r>
              <a:rPr lang="en-GB" i="1" dirty="0" err="1"/>
              <a:t>neighbors</a:t>
            </a:r>
            <a:r>
              <a:rPr lang="en-GB" i="1" dirty="0"/>
              <a:t>.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DoubletDecon</a:t>
            </a:r>
            <a:r>
              <a:rPr lang="en-GB" i="1" dirty="0"/>
              <a:t> - [R] - Cell-State Aware Removal of Single-Cell RNA-Seq Doublets. 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DoubletDetection</a:t>
            </a:r>
            <a:r>
              <a:rPr lang="en-GB" i="1" dirty="0"/>
              <a:t> - [Python] - A Python3 package to detect doublets in single-cell RNA-seq count matrices. 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Scrublet</a:t>
            </a:r>
            <a:r>
              <a:rPr lang="en-GB" i="1" dirty="0"/>
              <a:t> - [Python] - Computational identification of cell doublets in single-cell transcriptomic data.</a:t>
            </a:r>
          </a:p>
          <a:p>
            <a:pPr marL="342900" indent="-342900">
              <a:buFontTx/>
              <a:buChar char="-"/>
            </a:pPr>
            <a:r>
              <a:rPr lang="en-GB" i="1" dirty="0"/>
              <a:t>solo - [Python] - Doublet detection via semi-supervised deep learning.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scDblFinder</a:t>
            </a:r>
            <a:r>
              <a:rPr lang="en-GB" i="1" dirty="0"/>
              <a:t> – [R]</a:t>
            </a:r>
          </a:p>
        </p:txBody>
      </p:sp>
    </p:spTree>
    <p:extLst>
      <p:ext uri="{BB962C8B-B14F-4D97-AF65-F5344CB8AC3E}">
        <p14:creationId xmlns:p14="http://schemas.microsoft.com/office/powerpoint/2010/main" val="304077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40399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findDoubletClusters</a:t>
            </a:r>
            <a:r>
              <a:rPr lang="en-GB" b="1" i="1" dirty="0"/>
              <a:t>(): </a:t>
            </a:r>
          </a:p>
          <a:p>
            <a:r>
              <a:rPr lang="en-GB" dirty="0"/>
              <a:t>Identifies clusters with expression profiles lying between two other clusters: </a:t>
            </a:r>
          </a:p>
          <a:p>
            <a:r>
              <a:rPr lang="en-GB" dirty="0"/>
              <a:t> We consider every possible triplet of clusters consisting of a query cluster and two putative “source” clusters. Under the null hypothesis that the query consists of doublets from the two sources, we compute the </a:t>
            </a:r>
            <a:r>
              <a:rPr lang="en-GB" u="sng" dirty="0"/>
              <a:t>number of genes that are differentially expressed in the same direction in the query cluster compared to </a:t>
            </a:r>
            <a:r>
              <a:rPr lang="en-GB" i="1" u="sng" dirty="0"/>
              <a:t>both</a:t>
            </a:r>
            <a:r>
              <a:rPr lang="en-GB" u="sng" dirty="0"/>
              <a:t> of the source clusters</a:t>
            </a:r>
            <a:r>
              <a:rPr lang="en-GB" dirty="0"/>
              <a:t>. </a:t>
            </a:r>
          </a:p>
          <a:p>
            <a:r>
              <a:rPr lang="en-GB" dirty="0"/>
              <a:t>Clusters are then ranked by the </a:t>
            </a:r>
            <a:r>
              <a:rPr lang="en-GB" u="sng" dirty="0"/>
              <a:t>number of DE genes</a:t>
            </a:r>
            <a:r>
              <a:rPr lang="en-GB" dirty="0"/>
              <a:t>, where </a:t>
            </a:r>
            <a:r>
              <a:rPr lang="en-GB" u="sng" dirty="0"/>
              <a:t>those with the few unique genes are more likely to be composed of doublets</a:t>
            </a:r>
            <a:endParaRPr lang="en-GB" i="1" u="sng" dirty="0"/>
          </a:p>
        </p:txBody>
      </p:sp>
    </p:spTree>
    <p:extLst>
      <p:ext uri="{BB962C8B-B14F-4D97-AF65-F5344CB8AC3E}">
        <p14:creationId xmlns:p14="http://schemas.microsoft.com/office/powerpoint/2010/main" val="416166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findDoubletClusters</a:t>
            </a:r>
            <a:r>
              <a:rPr lang="en-GB" b="1" i="1" dirty="0"/>
              <a:t>(): </a:t>
            </a:r>
          </a:p>
          <a:p>
            <a:r>
              <a:rPr lang="en-GB" dirty="0"/>
              <a:t>Identifies clusters with expression profiles lying between two other clusters: </a:t>
            </a:r>
          </a:p>
          <a:p>
            <a:r>
              <a:rPr lang="en-GB" dirty="0"/>
              <a:t> We consider every possible triplet of clusters consisting of a query cluster and two putative “source” clusters. Under the null hypothesis that the query consists of doublets from the two sources, we compute the </a:t>
            </a:r>
            <a:r>
              <a:rPr lang="en-GB" u="sng" dirty="0"/>
              <a:t>number of genes that are differentially expressed in the same direction in the query cluster compared to </a:t>
            </a:r>
            <a:r>
              <a:rPr lang="en-GB" i="1" u="sng" dirty="0"/>
              <a:t>both</a:t>
            </a:r>
            <a:r>
              <a:rPr lang="en-GB" u="sng" dirty="0"/>
              <a:t> of the source clusters</a:t>
            </a:r>
            <a:r>
              <a:rPr lang="en-GB" dirty="0"/>
              <a:t>. </a:t>
            </a:r>
          </a:p>
          <a:p>
            <a:r>
              <a:rPr lang="en-GB" dirty="0"/>
              <a:t>Clusters are then ranked by the </a:t>
            </a:r>
            <a:r>
              <a:rPr lang="en-GB" u="sng" dirty="0"/>
              <a:t>number of DE genes</a:t>
            </a:r>
            <a:r>
              <a:rPr lang="en-GB" dirty="0"/>
              <a:t>, where </a:t>
            </a:r>
            <a:r>
              <a:rPr lang="en-GB" u="sng" dirty="0"/>
              <a:t>those with the few unique genes are more likely to be composed of doublets</a:t>
            </a:r>
          </a:p>
          <a:p>
            <a:r>
              <a:rPr lang="en-GB" dirty="0">
                <a:solidFill>
                  <a:srgbClr val="C00000"/>
                </a:solidFill>
              </a:rPr>
              <a:t>This works for </a:t>
            </a:r>
            <a:r>
              <a:rPr lang="en-GB" b="1" dirty="0">
                <a:solidFill>
                  <a:srgbClr val="C00000"/>
                </a:solidFill>
              </a:rPr>
              <a:t>cluster-structured</a:t>
            </a:r>
            <a:r>
              <a:rPr lang="en-GB" dirty="0">
                <a:solidFill>
                  <a:srgbClr val="C00000"/>
                </a:solidFill>
              </a:rPr>
              <a:t> datasets!! It should not be used for cellular trajectories!!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1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computeDoubletDensity</a:t>
            </a:r>
            <a:r>
              <a:rPr lang="en-GB" b="1" i="1" dirty="0"/>
              <a:t>(): 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Simulate thousands of doublets by adding together two randomly chosen single-cell profiles.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For each original cell, compute the density of simulated doublets in the surrounding </a:t>
            </a: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neighborhood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For each original cell, compute the density of other observed cells in the </a:t>
            </a: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neighborhood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Return the ratio between the two densities as a “doublet score” for each cell.</a:t>
            </a: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The advantage of </a:t>
            </a:r>
            <a:r>
              <a:rPr lang="en-GB" dirty="0" err="1">
                <a:solidFill>
                  <a:srgbClr val="C00000"/>
                </a:solidFill>
              </a:rPr>
              <a:t>computeDoubletDensity</a:t>
            </a:r>
            <a:r>
              <a:rPr lang="en-GB" dirty="0">
                <a:solidFill>
                  <a:srgbClr val="C00000"/>
                </a:solidFill>
              </a:rPr>
              <a:t>() is that it </a:t>
            </a:r>
            <a:r>
              <a:rPr lang="en-GB" b="1" dirty="0">
                <a:solidFill>
                  <a:srgbClr val="C00000"/>
                </a:solidFill>
              </a:rPr>
              <a:t>does not depend on clusters</a:t>
            </a:r>
            <a:r>
              <a:rPr lang="en-GB" dirty="0">
                <a:solidFill>
                  <a:srgbClr val="C00000"/>
                </a:solidFill>
              </a:rPr>
              <a:t>, reducing the sensitivity of the results to clustering quality.</a:t>
            </a:r>
          </a:p>
        </p:txBody>
      </p:sp>
    </p:spTree>
    <p:extLst>
      <p:ext uri="{BB962C8B-B14F-4D97-AF65-F5344CB8AC3E}">
        <p14:creationId xmlns:p14="http://schemas.microsoft.com/office/powerpoint/2010/main" val="7202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Wolock</a:t>
            </a:r>
            <a:r>
              <a:rPr lang="en-US" dirty="0"/>
              <a:t> et al., Cell Systems 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Scrublet</a:t>
            </a:r>
            <a:r>
              <a:rPr lang="en-GB" b="1" i="1" dirty="0"/>
              <a:t> [python]</a:t>
            </a:r>
          </a:p>
          <a:p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8C40E-E87F-D746-A892-AC16A343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79" y="1037690"/>
            <a:ext cx="5602838" cy="55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2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B2D7B-F465-3647-A9D2-368377CB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6402"/>
            <a:ext cx="12192000" cy="483391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x &lt;- </a:t>
            </a:r>
            <a:r>
              <a:rPr lang="en-US" dirty="0" err="1"/>
              <a:t>scDblFinder</a:t>
            </a:r>
            <a:r>
              <a:rPr lang="en-US" dirty="0"/>
              <a:t>::</a:t>
            </a:r>
            <a:r>
              <a:rPr lang="en-US" dirty="0" err="1"/>
              <a:t>scDblFinder</a:t>
            </a:r>
            <a:r>
              <a:rPr lang="en-US" dirty="0"/>
              <a:t>(x)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Clustering cells...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13 clusters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Creating ~5000 </a:t>
            </a:r>
            <a:r>
              <a:rPr lang="en-US" dirty="0" err="1"/>
              <a:t>artifical</a:t>
            </a:r>
            <a:r>
              <a:rPr lang="en-US" dirty="0"/>
              <a:t> doublets...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Dimensional reduction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Evaluating </a:t>
            </a:r>
            <a:r>
              <a:rPr lang="en-US" dirty="0" err="1"/>
              <a:t>kNN</a:t>
            </a:r>
            <a:r>
              <a:rPr lang="en-US" dirty="0"/>
              <a:t>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Training model...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</a:t>
            </a:r>
            <a:r>
              <a:rPr lang="en-US" dirty="0" err="1"/>
              <a:t>iter</a:t>
            </a:r>
            <a:r>
              <a:rPr lang="en-US" dirty="0"/>
              <a:t>=0, 208 cells excluded from training.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Threshold found:0.33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219 (3.5%) doublets called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table(</a:t>
            </a:r>
            <a:r>
              <a:rPr lang="en-US" dirty="0" err="1"/>
              <a:t>x$scDblFinder.class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singlet doublet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  5960     219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7C3BF1-61BE-2444-9789-3C6DC1F22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b="1" i="1" dirty="0" err="1"/>
              <a:t>scDblFinder</a:t>
            </a:r>
            <a:r>
              <a:rPr lang="en-GB" b="1" i="1" dirty="0"/>
              <a:t> general approach: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1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10X 4K PBMC 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14C739-9980-5E49-94AA-4E4C69D2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1076796"/>
            <a:ext cx="5584571" cy="55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10X 4K PBMC 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Fleming et al.,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C6F02-F880-934E-B4E6-626E0308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40" y="1895605"/>
            <a:ext cx="7741920" cy="4779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8D3EE-C4BA-054C-8A56-DF7117586702}"/>
              </a:ext>
            </a:extLst>
          </p:cNvPr>
          <p:cNvSpPr txBox="1"/>
          <p:nvPr/>
        </p:nvSpPr>
        <p:spPr>
          <a:xfrm>
            <a:off x="2834640" y="1520182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Without doublet removal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11348-1155-B646-BEC5-1B7DAC33EEB0}"/>
              </a:ext>
            </a:extLst>
          </p:cNvPr>
          <p:cNvSpPr txBox="1"/>
          <p:nvPr/>
        </p:nvSpPr>
        <p:spPr>
          <a:xfrm>
            <a:off x="6440289" y="1520182"/>
            <a:ext cx="3526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 doublet removal [</a:t>
            </a:r>
            <a:r>
              <a:rPr lang="en-US" b="1" dirty="0" err="1"/>
              <a:t>CellBender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18170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Be careful! Some biological behaviours can be detected as “doublets”…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EE1C-66C2-EB42-B0C5-E66AFAC7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697" y="1630680"/>
            <a:ext cx="4781011" cy="477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6484B-A1B9-5D49-A8E5-8169F893E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1" y="1630680"/>
            <a:ext cx="4781012" cy="477542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8F697E-FC98-4349-A6DE-2F63732EB28A}"/>
              </a:ext>
            </a:extLst>
          </p:cNvPr>
          <p:cNvSpPr/>
          <p:nvPr/>
        </p:nvSpPr>
        <p:spPr>
          <a:xfrm rot="20600404">
            <a:off x="8458200" y="1965960"/>
            <a:ext cx="792480" cy="8991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8C78355-2135-F24C-80B9-6AAB18D6AE08}"/>
              </a:ext>
            </a:extLst>
          </p:cNvPr>
          <p:cNvSpPr/>
          <p:nvPr/>
        </p:nvSpPr>
        <p:spPr>
          <a:xfrm rot="5400000">
            <a:off x="7149810" y="2796540"/>
            <a:ext cx="792480" cy="8991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6240E-A61E-7F49-9E38-C431C5BABEC2}"/>
              </a:ext>
            </a:extLst>
          </p:cNvPr>
          <p:cNvSpPr txBox="1"/>
          <p:nvPr/>
        </p:nvSpPr>
        <p:spPr>
          <a:xfrm>
            <a:off x="6848061" y="1522889"/>
            <a:ext cx="163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Cells in G2 (G2-like) with twice as much RNA content</a:t>
            </a:r>
          </a:p>
        </p:txBody>
      </p:sp>
    </p:spTree>
    <p:extLst>
      <p:ext uri="{BB962C8B-B14F-4D97-AF65-F5344CB8AC3E}">
        <p14:creationId xmlns:p14="http://schemas.microsoft.com/office/powerpoint/2010/main" val="91752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1752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7133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3850769" y="2318657"/>
            <a:ext cx="3503558" cy="39625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9BAF7-CDEF-3349-9C56-7E9B15E566A5}"/>
              </a:ext>
            </a:extLst>
          </p:cNvPr>
          <p:cNvSpPr/>
          <p:nvPr/>
        </p:nvSpPr>
        <p:spPr>
          <a:xfrm>
            <a:off x="819893" y="3294641"/>
            <a:ext cx="303082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25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" name="Google Shape;1127;p73">
            <a:extLst>
              <a:ext uri="{FF2B5EF4-FFF2-40B4-BE49-F238E27FC236}">
                <a16:creationId xmlns:a16="http://schemas.microsoft.com/office/drawing/2014/main" id="{01F7EC46-4155-4C4B-944C-5E674B0DF7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025" b="52479"/>
          <a:stretch/>
        </p:blipFill>
        <p:spPr>
          <a:xfrm>
            <a:off x="2954763" y="2030279"/>
            <a:ext cx="5877002" cy="42506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10032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Early </a:t>
            </a:r>
            <a:r>
              <a:rPr lang="en-US" sz="2000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 studies used to sequence each cell to &gt; 10 million reads / cell.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This is overly expensive and wasteful!!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b="1" dirty="0">
              <a:solidFill>
                <a:srgbClr val="C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~ 50,000 – 100,000 reads/cell is now widely regarded as sufficient for most applications.</a:t>
            </a:r>
            <a:endParaRPr lang="en-US" sz="2000" b="1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0457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24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691;p44">
            <a:extLst>
              <a:ext uri="{FF2B5EF4-FFF2-40B4-BE49-F238E27FC236}">
                <a16:creationId xmlns:a16="http://schemas.microsoft.com/office/drawing/2014/main" id="{78FFA39A-2C4B-9D41-820F-98D2D67BD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126B8-2F84-E642-A366-7B1098B369F7}"/>
              </a:ext>
            </a:extLst>
          </p:cNvPr>
          <p:cNvSpPr/>
          <p:nvPr/>
        </p:nvSpPr>
        <p:spPr>
          <a:xfrm>
            <a:off x="2391840" y="5208998"/>
            <a:ext cx="5395971" cy="1562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0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Mistery</a:t>
            </a:r>
            <a:r>
              <a:rPr lang="en-US" dirty="0"/>
              <a:t>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691;p44">
            <a:extLst>
              <a:ext uri="{FF2B5EF4-FFF2-40B4-BE49-F238E27FC236}">
                <a16:creationId xmlns:a16="http://schemas.microsoft.com/office/drawing/2014/main" id="{78FFA39A-2C4B-9D41-820F-98D2D67BD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53FC407-E95A-D947-AB39-0B6271B8B639}"/>
              </a:ext>
            </a:extLst>
          </p:cNvPr>
          <p:cNvSpPr/>
          <p:nvPr/>
        </p:nvSpPr>
        <p:spPr>
          <a:xfrm rot="1437472">
            <a:off x="2614427" y="5041556"/>
            <a:ext cx="914400" cy="7911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Cell Ranger cell calling algorithm is used to identify the </a:t>
            </a:r>
            <a:r>
              <a:rPr lang="en-GB" u="sng" dirty="0"/>
              <a:t>primary mode of high RNA content cells</a:t>
            </a:r>
            <a:r>
              <a:rPr lang="en-GB" dirty="0"/>
              <a:t>, using a </a:t>
            </a:r>
            <a:r>
              <a:rPr lang="en-GB" dirty="0" err="1"/>
              <a:t>cutoff</a:t>
            </a:r>
            <a:r>
              <a:rPr lang="en-GB" dirty="0"/>
              <a:t> based on the total UMI count for each barcode. </a:t>
            </a:r>
          </a:p>
          <a:p>
            <a:endParaRPr lang="en-GB" dirty="0"/>
          </a:p>
          <a:p>
            <a:r>
              <a:rPr lang="en-GB" dirty="0"/>
              <a:t>Cell Ranger takes as input the expected number of recovered cells, </a:t>
            </a:r>
            <a:r>
              <a:rPr lang="en-GB" i="1" dirty="0"/>
              <a:t>N</a:t>
            </a:r>
            <a:r>
              <a:rPr lang="en-GB" dirty="0"/>
              <a:t> (see </a:t>
            </a:r>
            <a:r>
              <a:rPr lang="en-GB" dirty="0">
                <a:hlinkClick r:id="rId4"/>
              </a:rPr>
              <a:t>--expect-cells</a:t>
            </a:r>
            <a:r>
              <a:rPr lang="en-GB" dirty="0"/>
              <a:t>). Let </a:t>
            </a:r>
            <a:r>
              <a:rPr lang="en-GB" i="1" dirty="0"/>
              <a:t>m</a:t>
            </a:r>
            <a:r>
              <a:rPr lang="en-GB" dirty="0"/>
              <a:t> be the 99th percentile of the top </a:t>
            </a:r>
            <a:r>
              <a:rPr lang="en-GB" i="1" dirty="0"/>
              <a:t>N</a:t>
            </a:r>
            <a:r>
              <a:rPr lang="en-GB" dirty="0"/>
              <a:t> barcodes by total UMI counts. All barcodes whose total UMI counts exceed </a:t>
            </a:r>
            <a:r>
              <a:rPr lang="en-GB" i="1" dirty="0"/>
              <a:t>m</a:t>
            </a:r>
            <a:r>
              <a:rPr lang="en-GB" dirty="0"/>
              <a:t>/10 are called as cells.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9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expected cells</a:t>
            </a:r>
          </a:p>
          <a:p>
            <a:r>
              <a:rPr lang="en-US" dirty="0">
                <a:sym typeface="Wingdings" pitchFamily="2" charset="2"/>
              </a:rPr>
              <a:t> Check </a:t>
            </a:r>
            <a:r>
              <a:rPr lang="en-US" i="1" dirty="0">
                <a:sym typeface="Wingdings" pitchFamily="2" charset="2"/>
              </a:rPr>
              <a:t>m </a:t>
            </a:r>
            <a:r>
              <a:rPr lang="en-US" dirty="0">
                <a:sym typeface="Wingdings" pitchFamily="2" charset="2"/>
              </a:rPr>
              <a:t>the total UMI counts for the 990</a:t>
            </a:r>
            <a:r>
              <a:rPr lang="en-US" baseline="30000" dirty="0">
                <a:sym typeface="Wingdings" pitchFamily="2" charset="2"/>
              </a:rPr>
              <a:t>th</a:t>
            </a:r>
            <a:r>
              <a:rPr lang="en-US" dirty="0">
                <a:sym typeface="Wingdings" pitchFamily="2" charset="2"/>
              </a:rPr>
              <a:t> droplet (ranked by total UMI counts) (e.g.: </a:t>
            </a:r>
            <a:r>
              <a:rPr lang="en-US" i="1" dirty="0">
                <a:sym typeface="Wingdings" pitchFamily="2" charset="2"/>
              </a:rPr>
              <a:t>m = </a:t>
            </a:r>
            <a:r>
              <a:rPr lang="en-US" dirty="0">
                <a:sym typeface="Wingdings" pitchFamily="2" charset="2"/>
              </a:rPr>
              <a:t>5000).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oogle Shape;712;p47">
            <a:extLst>
              <a:ext uri="{FF2B5EF4-FFF2-40B4-BE49-F238E27FC236}">
                <a16:creationId xmlns:a16="http://schemas.microsoft.com/office/drawing/2014/main" id="{BCCCC929-98F6-3B42-8208-0299BF01D7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4" y="3109138"/>
            <a:ext cx="4579168" cy="34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DF1EC2-2BF9-2846-A0A6-4EF49544E9DE}"/>
              </a:ext>
            </a:extLst>
          </p:cNvPr>
          <p:cNvCxnSpPr/>
          <p:nvPr/>
        </p:nvCxnSpPr>
        <p:spPr>
          <a:xfrm>
            <a:off x="6174223" y="3835625"/>
            <a:ext cx="0" cy="2298138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BCE59-6FA4-1B44-9C29-F15AAE80941F}"/>
              </a:ext>
            </a:extLst>
          </p:cNvPr>
          <p:cNvCxnSpPr>
            <a:cxnSpLocks/>
          </p:cNvCxnSpPr>
          <p:nvPr/>
        </p:nvCxnSpPr>
        <p:spPr>
          <a:xfrm flipH="1">
            <a:off x="4782394" y="4199766"/>
            <a:ext cx="155367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DF2266-6946-7648-8BF6-B081048CE23C}"/>
              </a:ext>
            </a:extLst>
          </p:cNvPr>
          <p:cNvSpPr/>
          <p:nvPr/>
        </p:nvSpPr>
        <p:spPr>
          <a:xfrm>
            <a:off x="5947646" y="5939554"/>
            <a:ext cx="420786" cy="451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3ED92-9E15-944E-9E3D-F55F2DB59D12}"/>
              </a:ext>
            </a:extLst>
          </p:cNvPr>
          <p:cNvSpPr/>
          <p:nvPr/>
        </p:nvSpPr>
        <p:spPr>
          <a:xfrm>
            <a:off x="7558268" y="2986268"/>
            <a:ext cx="1342664" cy="121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expected cells</a:t>
            </a:r>
          </a:p>
          <a:p>
            <a:r>
              <a:rPr lang="en-US" dirty="0">
                <a:sym typeface="Wingdings" pitchFamily="2" charset="2"/>
              </a:rPr>
              <a:t> Check </a:t>
            </a:r>
            <a:r>
              <a:rPr lang="en-US" i="1" dirty="0">
                <a:sym typeface="Wingdings" pitchFamily="2" charset="2"/>
              </a:rPr>
              <a:t>m </a:t>
            </a:r>
            <a:r>
              <a:rPr lang="en-US" dirty="0">
                <a:sym typeface="Wingdings" pitchFamily="2" charset="2"/>
              </a:rPr>
              <a:t>the total UMI counts for the 990</a:t>
            </a:r>
            <a:r>
              <a:rPr lang="en-US" baseline="30000" dirty="0">
                <a:sym typeface="Wingdings" pitchFamily="2" charset="2"/>
              </a:rPr>
              <a:t>th</a:t>
            </a:r>
            <a:r>
              <a:rPr lang="en-US" dirty="0">
                <a:sym typeface="Wingdings" pitchFamily="2" charset="2"/>
              </a:rPr>
              <a:t> droplet (ranked by total UMI counts) (e.g.: </a:t>
            </a:r>
            <a:r>
              <a:rPr lang="en-US" i="1" dirty="0">
                <a:sym typeface="Wingdings" pitchFamily="2" charset="2"/>
              </a:rPr>
              <a:t>m = </a:t>
            </a:r>
            <a:r>
              <a:rPr lang="en-US" dirty="0">
                <a:sym typeface="Wingdings" pitchFamily="2" charset="2"/>
              </a:rPr>
              <a:t>5000).</a:t>
            </a:r>
          </a:p>
          <a:p>
            <a:r>
              <a:rPr lang="en-US" dirty="0">
                <a:sym typeface="Wingdings" pitchFamily="2" charset="2"/>
              </a:rPr>
              <a:t> Any droplet with more than </a:t>
            </a:r>
            <a:r>
              <a:rPr lang="en-US" i="1" dirty="0">
                <a:sym typeface="Wingdings" pitchFamily="2" charset="2"/>
              </a:rPr>
              <a:t>m</a:t>
            </a:r>
            <a:r>
              <a:rPr lang="en-US" dirty="0">
                <a:sym typeface="Wingdings" pitchFamily="2" charset="2"/>
              </a:rPr>
              <a:t>/10 ( = 500) total UMI counts) is annotated as a cell.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oogle Shape;712;p47">
            <a:extLst>
              <a:ext uri="{FF2B5EF4-FFF2-40B4-BE49-F238E27FC236}">
                <a16:creationId xmlns:a16="http://schemas.microsoft.com/office/drawing/2014/main" id="{BCCCC929-98F6-3B42-8208-0299BF01D7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4" y="3109138"/>
            <a:ext cx="4579168" cy="34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BCE59-6FA4-1B44-9C29-F15AAE80941F}"/>
              </a:ext>
            </a:extLst>
          </p:cNvPr>
          <p:cNvCxnSpPr>
            <a:cxnSpLocks/>
          </p:cNvCxnSpPr>
          <p:nvPr/>
        </p:nvCxnSpPr>
        <p:spPr>
          <a:xfrm flipH="1">
            <a:off x="4782394" y="4199766"/>
            <a:ext cx="155367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D7F552-51DE-9F44-8E2D-4D711465A312}"/>
              </a:ext>
            </a:extLst>
          </p:cNvPr>
          <p:cNvCxnSpPr>
            <a:cxnSpLocks/>
          </p:cNvCxnSpPr>
          <p:nvPr/>
        </p:nvCxnSpPr>
        <p:spPr>
          <a:xfrm flipH="1">
            <a:off x="4782394" y="4702686"/>
            <a:ext cx="1732706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74950-B91B-1341-97D9-169F9C412D58}"/>
              </a:ext>
            </a:extLst>
          </p:cNvPr>
          <p:cNvSpPr/>
          <p:nvPr/>
        </p:nvSpPr>
        <p:spPr>
          <a:xfrm>
            <a:off x="4782394" y="3695700"/>
            <a:ext cx="2669966" cy="998220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F0984F-3DE0-0943-A608-E9DEC0DD56BA}"/>
              </a:ext>
            </a:extLst>
          </p:cNvPr>
          <p:cNvCxnSpPr/>
          <p:nvPr/>
        </p:nvCxnSpPr>
        <p:spPr>
          <a:xfrm>
            <a:off x="5419725" y="4199766"/>
            <a:ext cx="0" cy="494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A8882DC-13B7-E94D-BF31-90DAD2431C29}"/>
              </a:ext>
            </a:extLst>
          </p:cNvPr>
          <p:cNvSpPr/>
          <p:nvPr/>
        </p:nvSpPr>
        <p:spPr>
          <a:xfrm>
            <a:off x="7558268" y="2986268"/>
            <a:ext cx="1342664" cy="121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3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5086</TotalTime>
  <Words>2750</Words>
  <Application>Microsoft Macintosh PowerPoint</Application>
  <PresentationFormat>Widescreen</PresentationFormat>
  <Paragraphs>279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Avenir</vt:lpstr>
      <vt:lpstr>Avenir Book</vt:lpstr>
      <vt:lpstr>Calibri</vt:lpstr>
      <vt:lpstr>Calibri Light</vt:lpstr>
      <vt:lpstr>Comfortaa</vt:lpstr>
      <vt:lpstr>Helvetica Neue</vt:lpstr>
      <vt:lpstr>Menlo</vt:lpstr>
      <vt:lpstr>Theme1</vt:lpstr>
      <vt:lpstr>Theme</vt:lpstr>
      <vt:lpstr>nice_theme</vt:lpstr>
      <vt:lpstr>Lecture 3  Filtering cells in scRNAseq data</vt:lpstr>
      <vt:lpstr>PowerPoint Presentation</vt:lpstr>
      <vt:lpstr>PowerPoint Presentation</vt:lpstr>
      <vt:lpstr>Cellranger count pipeline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PowerPoint Presentation</vt:lpstr>
      <vt:lpstr>Doublet rate can be estimated experimentally  </vt:lpstr>
      <vt:lpstr>Droplet-based approaches favor doublet detection</vt:lpstr>
      <vt:lpstr>Droplet-based approaches favor doublet detection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Sequencing depth</vt:lpstr>
      <vt:lpstr>Sequencing depth</vt:lpstr>
      <vt:lpstr>Sequencing depth</vt:lpstr>
      <vt:lpstr>Sequencing depth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311</cp:revision>
  <dcterms:created xsi:type="dcterms:W3CDTF">2021-02-26T11:16:43Z</dcterms:created>
  <dcterms:modified xsi:type="dcterms:W3CDTF">2021-09-29T07:04:10Z</dcterms:modified>
</cp:coreProperties>
</file>